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7FDEFA6-9395-44BC-99FB-1D6D85E3C39F}">
  <a:tblStyle styleId="{E7FDEFA6-9395-44BC-99FB-1D6D85E3C39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X5-MXNnScG8C8Jk0Ju2FLgivxncwXehnS0-X97oILkM/edit?usp=sharing" TargetMode="External"/><Relationship Id="rId5" Type="http://schemas.openxmlformats.org/officeDocument/2006/relationships/hyperlink" Target="https://docs.google.com/presentation/d/1PAlhIMeI0Df8PXAtOf60cjIYgC2ew-7nN8JwGGLx-hM/edit?usp=sharing" TargetMode="External"/><Relationship Id="rId6" Type="http://schemas.openxmlformats.org/officeDocument/2006/relationships/hyperlink" Target="https://docs.google.com/presentation/d/10tLVlAm6G4Jmbs86tF_iPgTmENFbTJYoo0Je1938NMM/edit?usp=sharing" TargetMode="External"/><Relationship Id="rId7" Type="http://schemas.openxmlformats.org/officeDocument/2006/relationships/hyperlink" Target="https://docs.google.com/presentation/d/1j7aBQG8jRppH7MbzuzFerHVbnEESFA0umkjUYRoMUAE/edit?usp=sharing" TargetMode="External"/><Relationship Id="rId8" Type="http://schemas.openxmlformats.org/officeDocument/2006/relationships/hyperlink" Target="https://docs.google.com/presentation/d/1OTID0BxhAaISPE7Mx8g9YYsBD2RfC68b-mTKu-c90Rw/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1NTBwG2Xqlouxd-Hs-Lav0iYu_6HJ_G4zRP81yUWUAA/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{E7FDEFA6-9395-44BC-99FB-1D6D85E3C39F}</a:tableStyleId>
              </a:tblPr>
              <a:tblGrid>
                <a:gridCol w="1633350"/>
                <a:gridCol w="4045800"/>
                <a:gridCol w="3669725"/>
              </a:tblGrid>
              <a:tr h="3545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4: Ibn Battuta</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Ibn Battuta’s descriptions of Muslim societies differ across regions?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0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2.1, 2.5, 2.10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602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14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052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Hajj</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21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7">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403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8"/>
                        </a:rPr>
                        <a:t>Ibn Battuta Presentation</a:t>
                      </a:r>
                      <a:r>
                        <a:rPr lang="en" sz="1200">
                          <a:solidFill>
                            <a:schemeClr val="dk1"/>
                          </a:solidFill>
                          <a:latin typeface="Inter"/>
                          <a:ea typeface="Inter"/>
                          <a:cs typeface="Inter"/>
                          <a:sym typeface="Inter"/>
                        </a:rPr>
                        <a:t>, introduce the historical thinking skill of Perspective. The “What is Historical Perspective?” Guide on page one of the </a:t>
                      </a:r>
                      <a:r>
                        <a:rPr lang="en" sz="1200" u="sng">
                          <a:solidFill>
                            <a:schemeClr val="hlink"/>
                          </a:solidFill>
                          <a:latin typeface="Inter"/>
                          <a:ea typeface="Inter"/>
                          <a:cs typeface="Inter"/>
                          <a:sym typeface="Inter"/>
                          <a:hlinkClick r:id="rId9"/>
                        </a:rPr>
                        <a:t>Historical Perspective Student Worksheet</a:t>
                      </a:r>
                      <a:r>
                        <a:rPr lang="en" sz="1200">
                          <a:solidFill>
                            <a:schemeClr val="dk1"/>
                          </a:solidFill>
                          <a:latin typeface="Inter"/>
                          <a:ea typeface="Inter"/>
                          <a:cs typeface="Inter"/>
                          <a:sym typeface="Inter"/>
                        </a:rPr>
                        <a:t> should be used first.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80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Historical Perspective</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Handout student worksheet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Historical Perspective Student Worksheet</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Ask questions and participate in informal discussion about the skill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(60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{E7FDEFA6-9395-44BC-99FB-1D6D85E3C39F}</a:tableStyleId>
              </a:tblPr>
              <a:tblGrid>
                <a:gridCol w="1673200"/>
                <a:gridCol w="4057350"/>
                <a:gridCol w="3702950"/>
              </a:tblGrid>
              <a:tr h="29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Ibn Battuta</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85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the writings of Ibn Battuta detailing his trips to Mali and Mecca. Guide students through the reading and graphic organizer (page 2 &amp; 3) of the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the primary source on page 2</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for the graphic organizer on page 3</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progress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through the accounts of Ibn Battuta’s travel to Mali and Mecca</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graphic organizer on page 3</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93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Lead the class in an informal discussion regarding missing perspectives using slides 6-8. Have students consider what factors may lead to certain perspectives being missing from the historical record.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8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time for students to think about and discuss what may contribute to missing perspectives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Read the quote to students to provide a stimulus for student thoughts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Have students consider the factors listed at the end of the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informal discussion about factors that lead to missing perspectives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9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the exit ticket, use slides 9-10 in the presentation to discuss the limitations of attempting take on another’s perspective. Address how attempts are often done in the world of historical fiction, but not by historians. Explain how students will be engaging in a fictional practice through the creation of a social media post. Clearly show the expectations for each part of the </a:t>
                      </a:r>
                      <a:r>
                        <a:rPr lang="en" sz="1200" u="sng">
                          <a:solidFill>
                            <a:schemeClr val="hlink"/>
                          </a:solidFill>
                          <a:latin typeface="Inter"/>
                          <a:ea typeface="Inter"/>
                          <a:cs typeface="Inter"/>
                          <a:sym typeface="Inter"/>
                          <a:hlinkClick r:id="rId5"/>
                        </a:rPr>
                        <a:t>“Historygram” Exit Ticket.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Explain uses and limitations for “perspective-taking”</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Create “historygram” social media profile and post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